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embeddedFontLst>
    <p:embeddedFont>
      <p:font typeface="Roboto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AA230A7-BD76-4143-822D-3B1CAC7A653B}">
  <a:tblStyle styleId="{3AA230A7-BD76-4143-822D-3B1CAC7A65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19B1F2A2-DB68-425A-ACFF-D0FF278D2E3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d951756d0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d951756d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d951756d0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d951756d0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db4106c5d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db4106c5d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b4ba44b9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b4ba44b9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de707421e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de707421e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of rice paddy agriculture featuring increasing surface water trends. This example corresponds to the livelihoods rice paddy layer included in slide 13 on surface water trends.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951756d0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d951756d0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e1bee61f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de1bee61f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db87ea518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db87ea518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d7efffeed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d7efffeed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d7efffeedd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d7efffeedd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c9743f2e87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c9743f2e87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Examine and describe the land cover transformation over the last 20 yrs, processes that affect land cover (e.g., wildfires, rainfall, etc)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Identify how these processes will affect people and wildlife as the climate continues to change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Characterize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db87ea518c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db87ea518c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d67050e025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d67050e02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d67050e025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d67050e025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d08bb52d7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d08bb52d7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9743f2e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c9743f2e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c9743f2e8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c9743f2e8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d22025bbc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d22025bb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d22025ba1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d22025ba1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c97434a53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c97434a53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67050e02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d67050e02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5.png"/><Relationship Id="rId4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gif"/><Relationship Id="rId4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11" Type="http://schemas.openxmlformats.org/officeDocument/2006/relationships/image" Target="../media/image31.png"/><Relationship Id="rId10" Type="http://schemas.openxmlformats.org/officeDocument/2006/relationships/image" Target="../media/image24.png"/><Relationship Id="rId12" Type="http://schemas.openxmlformats.org/officeDocument/2006/relationships/image" Target="../media/image30.png"/><Relationship Id="rId9" Type="http://schemas.openxmlformats.org/officeDocument/2006/relationships/image" Target="../media/image23.png"/><Relationship Id="rId5" Type="http://schemas.openxmlformats.org/officeDocument/2006/relationships/image" Target="../media/image28.png"/><Relationship Id="rId6" Type="http://schemas.openxmlformats.org/officeDocument/2006/relationships/image" Target="../media/image22.png"/><Relationship Id="rId7" Type="http://schemas.openxmlformats.org/officeDocument/2006/relationships/image" Target="../media/image29.png"/><Relationship Id="rId8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11" Type="http://schemas.openxmlformats.org/officeDocument/2006/relationships/image" Target="../media/image31.png"/><Relationship Id="rId10" Type="http://schemas.openxmlformats.org/officeDocument/2006/relationships/image" Target="../media/image24.png"/><Relationship Id="rId12" Type="http://schemas.openxmlformats.org/officeDocument/2006/relationships/image" Target="../media/image30.png"/><Relationship Id="rId9" Type="http://schemas.openxmlformats.org/officeDocument/2006/relationships/image" Target="../media/image23.png"/><Relationship Id="rId5" Type="http://schemas.openxmlformats.org/officeDocument/2006/relationships/image" Target="../media/image28.png"/><Relationship Id="rId6" Type="http://schemas.openxmlformats.org/officeDocument/2006/relationships/image" Target="../media/image22.png"/><Relationship Id="rId7" Type="http://schemas.openxmlformats.org/officeDocument/2006/relationships/image" Target="../media/image29.png"/><Relationship Id="rId8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11" Type="http://schemas.openxmlformats.org/officeDocument/2006/relationships/image" Target="../media/image31.png"/><Relationship Id="rId10" Type="http://schemas.openxmlformats.org/officeDocument/2006/relationships/image" Target="../media/image24.png"/><Relationship Id="rId12" Type="http://schemas.openxmlformats.org/officeDocument/2006/relationships/image" Target="../media/image30.png"/><Relationship Id="rId9" Type="http://schemas.openxmlformats.org/officeDocument/2006/relationships/image" Target="../media/image23.png"/><Relationship Id="rId5" Type="http://schemas.openxmlformats.org/officeDocument/2006/relationships/image" Target="../media/image28.png"/><Relationship Id="rId6" Type="http://schemas.openxmlformats.org/officeDocument/2006/relationships/image" Target="../media/image22.png"/><Relationship Id="rId7" Type="http://schemas.openxmlformats.org/officeDocument/2006/relationships/image" Target="../media/image29.png"/><Relationship Id="rId8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usgs.gov/core-science-systems/nli/landsat/landsat-8?qt-science_support_page_related_con=0#qt-science_support_page_related_con" TargetMode="External"/><Relationship Id="rId4" Type="http://schemas.openxmlformats.org/officeDocument/2006/relationships/hyperlink" Target="https://firms.modaps.eosdis.nasa.gov/active_fire/#firms-shapefile" TargetMode="External"/><Relationship Id="rId5" Type="http://schemas.openxmlformats.org/officeDocument/2006/relationships/hyperlink" Target="https://www.worldpop.org/geodata/listing?id=75" TargetMode="External"/><Relationship Id="rId6" Type="http://schemas.openxmlformats.org/officeDocument/2006/relationships/hyperlink" Target="https://www.worldclim.org/data/monthlywth.html" TargetMode="External"/><Relationship Id="rId7" Type="http://schemas.openxmlformats.org/officeDocument/2006/relationships/hyperlink" Target="https://global-surface-water.appspot.com/" TargetMode="External"/><Relationship Id="rId8" Type="http://schemas.openxmlformats.org/officeDocument/2006/relationships/hyperlink" Target="https://modis.gsfc.nasa.gov/data/dataprod/mod13.php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6858000" y="0"/>
            <a:ext cx="2286000" cy="1135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>
            <p:ph type="ctrTitle"/>
          </p:nvPr>
        </p:nvSpPr>
        <p:spPr>
          <a:xfrm>
            <a:off x="306450" y="114425"/>
            <a:ext cx="6245100" cy="138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Environmental Trends Analysis of the Ruaha and Katavi National Parks</a:t>
            </a:r>
            <a:r>
              <a:rPr lang="en" sz="2270"/>
              <a:t> of </a:t>
            </a:r>
            <a:r>
              <a:rPr lang="en" sz="2720"/>
              <a:t>Tanzania</a:t>
            </a:r>
            <a:endParaRPr sz="2720"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6858000" y="1944575"/>
            <a:ext cx="2286000" cy="21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000000"/>
                </a:solidFill>
              </a:rPr>
              <a:t>Advanced Remote Sensing </a:t>
            </a:r>
            <a:r>
              <a:rPr i="1" lang="en" sz="1200">
                <a:solidFill>
                  <a:srgbClr val="000000"/>
                </a:solidFill>
              </a:rPr>
              <a:t>&amp; </a:t>
            </a:r>
            <a:r>
              <a:rPr i="1" lang="en" sz="1200">
                <a:solidFill>
                  <a:srgbClr val="000000"/>
                </a:solidFill>
              </a:rPr>
              <a:t>Clark Consulting with the Wildlife Conservation Society</a:t>
            </a:r>
            <a:endParaRPr i="1" sz="12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Caroline Williams &amp; </a:t>
            </a:r>
            <a:br>
              <a:rPr lang="en" sz="1200">
                <a:solidFill>
                  <a:srgbClr val="000000"/>
                </a:solidFill>
              </a:rPr>
            </a:br>
            <a:r>
              <a:rPr lang="en" sz="1200">
                <a:solidFill>
                  <a:srgbClr val="000000"/>
                </a:solidFill>
              </a:rPr>
              <a:t>Rowan Moody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Thursday, 6/3/2021</a:t>
            </a:r>
            <a:endParaRPr sz="1200">
              <a:solidFill>
                <a:srgbClr val="000000"/>
              </a:solidFill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8000" y="163675"/>
            <a:ext cx="2286000" cy="80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1600" y="914400"/>
            <a:ext cx="5394975" cy="366858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75" y="2449999"/>
            <a:ext cx="3657574" cy="260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 txBox="1"/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Population Trends 2000-2020</a:t>
            </a:r>
            <a:endParaRPr/>
          </a:p>
        </p:txBody>
      </p:sp>
      <p:sp>
        <p:nvSpPr>
          <p:cNvPr id="127" name="Google Shape;12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28" name="Google Shape;128;p22"/>
          <p:cNvGraphicFramePr/>
          <p:nvPr/>
        </p:nvGraphicFramePr>
        <p:xfrm>
          <a:off x="36575" y="982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{19B1F2A2-DB68-425A-ACFF-D0FF278D2E39}</a:tableStyleId>
              </a:tblPr>
              <a:tblGrid>
                <a:gridCol w="725375"/>
                <a:gridCol w="527325"/>
                <a:gridCol w="627700"/>
                <a:gridCol w="899875"/>
                <a:gridCol w="877300"/>
              </a:tblGrid>
              <a:tr h="4144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Population Change</a:t>
                      </a:r>
                      <a:endParaRPr b="1" sz="1000"/>
                    </a:p>
                  </a:txBody>
                  <a:tcPr marT="27425" marB="27425" marR="27425" marL="27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000"/>
                        <a:t>Katavi</a:t>
                      </a:r>
                      <a:endParaRPr i="1" sz="1000"/>
                    </a:p>
                  </a:txBody>
                  <a:tcPr marT="27425" marB="27425" marR="27425" marL="27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000"/>
                        <a:t>Ruaha</a:t>
                      </a:r>
                      <a:endParaRPr i="1" sz="1000"/>
                    </a:p>
                  </a:txBody>
                  <a:tcPr marT="27425" marB="27425" marR="27425" marL="27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000"/>
                        <a:t>Mixed Use</a:t>
                      </a:r>
                      <a:endParaRPr i="1" sz="1000"/>
                    </a:p>
                  </a:txBody>
                  <a:tcPr marT="27425" marB="27425" marR="27425" marL="27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000"/>
                        <a:t>Study Area</a:t>
                      </a:r>
                      <a:endParaRPr i="1" sz="1000"/>
                    </a:p>
                  </a:txBody>
                  <a:tcPr marT="27425" marB="27425" marR="27425" marL="27425" anchor="ctr">
                    <a:solidFill>
                      <a:schemeClr val="lt1"/>
                    </a:solidFill>
                  </a:tcPr>
                </a:tc>
              </a:tr>
              <a:tr h="336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800"/>
                        <a:t>2000</a:t>
                      </a:r>
                      <a:endParaRPr i="1" sz="800"/>
                    </a:p>
                  </a:txBody>
                  <a:tcPr marT="27425" marB="27425" marR="27425" marL="27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19,380</a:t>
                      </a:r>
                      <a:endParaRPr sz="800"/>
                    </a:p>
                  </a:txBody>
                  <a:tcPr marT="27425" marB="27425" marR="27425" marL="27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55,049</a:t>
                      </a:r>
                      <a:endParaRPr sz="800"/>
                    </a:p>
                  </a:txBody>
                  <a:tcPr marT="27425" marB="27425" marR="27425" marL="27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498,665</a:t>
                      </a:r>
                      <a:endParaRPr sz="800"/>
                    </a:p>
                  </a:txBody>
                  <a:tcPr marT="27425" marB="27425" marR="27425" marL="27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573,093</a:t>
                      </a:r>
                      <a:endParaRPr sz="800"/>
                    </a:p>
                  </a:txBody>
                  <a:tcPr marT="27425" marB="27425" marR="27425" marL="27425">
                    <a:solidFill>
                      <a:schemeClr val="lt1"/>
                    </a:solidFill>
                  </a:tcPr>
                </a:tc>
              </a:tr>
              <a:tr h="336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800"/>
                        <a:t>2020</a:t>
                      </a:r>
                      <a:endParaRPr i="1" sz="800"/>
                    </a:p>
                  </a:txBody>
                  <a:tcPr marT="27425" marB="27425" marR="27425" marL="27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36,838</a:t>
                      </a:r>
                      <a:endParaRPr sz="800"/>
                    </a:p>
                  </a:txBody>
                  <a:tcPr marT="27425" marB="27425" marR="27425" marL="27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92,669</a:t>
                      </a:r>
                      <a:endParaRPr sz="800"/>
                    </a:p>
                  </a:txBody>
                  <a:tcPr marT="27425" marB="27425" marR="27425" marL="27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902,437</a:t>
                      </a:r>
                      <a:endParaRPr sz="800"/>
                    </a:p>
                  </a:txBody>
                  <a:tcPr marT="27425" marB="27425" marR="27425" marL="27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1,031,944</a:t>
                      </a:r>
                      <a:endParaRPr sz="800"/>
                    </a:p>
                  </a:txBody>
                  <a:tcPr marT="27425" marB="27425" marR="27425" marL="27425">
                    <a:solidFill>
                      <a:schemeClr val="lt1"/>
                    </a:solidFill>
                  </a:tcPr>
                </a:tc>
              </a:tr>
              <a:tr h="336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800"/>
                        <a:t>Percent Change</a:t>
                      </a:r>
                      <a:endParaRPr i="1" sz="800"/>
                    </a:p>
                  </a:txBody>
                  <a:tcPr marT="27425" marB="27425" marR="27425" marL="27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+</a:t>
                      </a:r>
                      <a:r>
                        <a:rPr lang="en" sz="800"/>
                        <a:t>90.08%</a:t>
                      </a:r>
                      <a:endParaRPr sz="800"/>
                    </a:p>
                  </a:txBody>
                  <a:tcPr marT="27425" marB="27425" marR="27425" marL="27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+</a:t>
                      </a:r>
                      <a:r>
                        <a:rPr lang="en" sz="800"/>
                        <a:t>68.34%</a:t>
                      </a:r>
                      <a:endParaRPr sz="800"/>
                    </a:p>
                  </a:txBody>
                  <a:tcPr marT="27425" marB="27425" marR="27425" marL="27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+</a:t>
                      </a:r>
                      <a:r>
                        <a:rPr lang="en" sz="800"/>
                        <a:t>80.97%</a:t>
                      </a:r>
                      <a:endParaRPr sz="800"/>
                    </a:p>
                  </a:txBody>
                  <a:tcPr marT="27425" marB="27425" marR="27425" marL="27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+</a:t>
                      </a:r>
                      <a:r>
                        <a:rPr lang="en" sz="800"/>
                        <a:t>80.07%</a:t>
                      </a:r>
                      <a:endParaRPr sz="800"/>
                    </a:p>
                  </a:txBody>
                  <a:tcPr marT="27425" marB="27425" marR="27425" marL="27425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2112" y="694944"/>
            <a:ext cx="5641846" cy="435624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3"/>
          <p:cNvSpPr txBox="1"/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Vegetation Trends 2000-2020</a:t>
            </a:r>
            <a:endParaRPr/>
          </a:p>
        </p:txBody>
      </p:sp>
      <p:sp>
        <p:nvSpPr>
          <p:cNvPr id="135" name="Google Shape;135;p23"/>
          <p:cNvSpPr txBox="1"/>
          <p:nvPr>
            <p:ph idx="1" type="body"/>
          </p:nvPr>
        </p:nvSpPr>
        <p:spPr>
          <a:xfrm>
            <a:off x="36575" y="1152475"/>
            <a:ext cx="3310200" cy="16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Ruaha: 16.59% Increase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Katavi: 17.27% Increase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Mixed Use: 15.40% Increase 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16" u="sng"/>
              <a:t>*based on 2001 and 2020 Annual Means</a:t>
            </a:r>
            <a:endParaRPr sz="1016" u="sng"/>
          </a:p>
        </p:txBody>
      </p:sp>
      <p:sp>
        <p:nvSpPr>
          <p:cNvPr id="136" name="Google Shape;13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76" y="2715768"/>
            <a:ext cx="3310128" cy="2386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13" y="800025"/>
            <a:ext cx="3640476" cy="2867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1150" y="802325"/>
            <a:ext cx="5377925" cy="39467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4" name="Google Shape;144;p24"/>
          <p:cNvSpPr txBox="1"/>
          <p:nvPr>
            <p:ph type="title"/>
          </p:nvPr>
        </p:nvSpPr>
        <p:spPr>
          <a:xfrm>
            <a:off x="311700" y="227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Fire Frequency and Distribution 2001-2020</a:t>
            </a:r>
            <a:endParaRPr/>
          </a:p>
        </p:txBody>
      </p:sp>
      <p:sp>
        <p:nvSpPr>
          <p:cNvPr id="145" name="Google Shape;14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p24"/>
          <p:cNvSpPr txBox="1"/>
          <p:nvPr>
            <p:ph idx="1" type="body"/>
          </p:nvPr>
        </p:nvSpPr>
        <p:spPr>
          <a:xfrm>
            <a:off x="29675" y="3667175"/>
            <a:ext cx="3640500" cy="14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Ruaha: 15.87% Increase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/>
              <a:t>Katavi: 14.78% Increase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/>
              <a:t>Mixed Use: 11.13% Decrease</a:t>
            </a:r>
            <a:endParaRPr baseline="30000" sz="1600"/>
          </a:p>
          <a:p>
            <a:pPr indent="0" lvl="0" marL="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/>
              <a:t>*based on 2005 and 2020 Five-Year Mean (excluding 2001)</a:t>
            </a:r>
            <a:endParaRPr sz="1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6704" y="758952"/>
            <a:ext cx="5797296" cy="350598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5"/>
          <p:cNvSpPr txBox="1"/>
          <p:nvPr>
            <p:ph type="title"/>
          </p:nvPr>
        </p:nvSpPr>
        <p:spPr>
          <a:xfrm>
            <a:off x="276325" y="22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Surface Water Trends 2000-2019</a:t>
            </a:r>
            <a:endParaRPr/>
          </a:p>
        </p:txBody>
      </p:sp>
      <p:sp>
        <p:nvSpPr>
          <p:cNvPr id="153" name="Google Shape;153;p25"/>
          <p:cNvSpPr txBox="1"/>
          <p:nvPr>
            <p:ph idx="1" type="body"/>
          </p:nvPr>
        </p:nvSpPr>
        <p:spPr>
          <a:xfrm>
            <a:off x="36600" y="1152475"/>
            <a:ext cx="3311400" cy="228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 sz="1600"/>
              <a:t>Ruaha: 0.21% Increase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 sz="1600"/>
              <a:t>Katavi: 0.15% Increase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 sz="1600"/>
              <a:t>Mixed Use: 0.78% Decrease</a:t>
            </a:r>
            <a:endParaRPr sz="2100" u="sng"/>
          </a:p>
        </p:txBody>
      </p:sp>
      <p:sp>
        <p:nvSpPr>
          <p:cNvPr id="154" name="Google Shape;154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5" name="Google Shape;15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00" y="2715970"/>
            <a:ext cx="3311376" cy="238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1" name="Google Shape;16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225" y="266288"/>
            <a:ext cx="1774325" cy="461092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2" name="Google Shape;16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6673" y="547462"/>
            <a:ext cx="4580400" cy="404857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3" name="Google Shape;163;p26"/>
          <p:cNvSpPr/>
          <p:nvPr/>
        </p:nvSpPr>
        <p:spPr>
          <a:xfrm>
            <a:off x="2221550" y="4089325"/>
            <a:ext cx="735900" cy="721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4" name="Google Shape;164;p26"/>
          <p:cNvCxnSpPr/>
          <p:nvPr/>
        </p:nvCxnSpPr>
        <p:spPr>
          <a:xfrm flipH="1">
            <a:off x="2957200" y="558925"/>
            <a:ext cx="686400" cy="3544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5" name="Google Shape;165;p26"/>
          <p:cNvCxnSpPr/>
          <p:nvPr/>
        </p:nvCxnSpPr>
        <p:spPr>
          <a:xfrm flipH="1">
            <a:off x="2957375" y="4598725"/>
            <a:ext cx="693300" cy="212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7625" y="586851"/>
            <a:ext cx="5931750" cy="458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7"/>
          <p:cNvSpPr txBox="1"/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Precipitation Trends 2000-2018</a:t>
            </a:r>
            <a:endParaRPr/>
          </a:p>
        </p:txBody>
      </p:sp>
      <p:sp>
        <p:nvSpPr>
          <p:cNvPr id="172" name="Google Shape;172;p27"/>
          <p:cNvSpPr txBox="1"/>
          <p:nvPr>
            <p:ph idx="1" type="body"/>
          </p:nvPr>
        </p:nvSpPr>
        <p:spPr>
          <a:xfrm>
            <a:off x="36576" y="1152475"/>
            <a:ext cx="3950100" cy="16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600"/>
              <a:t>Ruaha: 20.97% Increase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600"/>
              <a:t>Katavi: 8.45% Increase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600"/>
              <a:t>Mixed Use: 15.86% Increase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/>
              <a:t>*based on 2000 and 2018 Annual Means</a:t>
            </a:r>
            <a:endParaRPr sz="1000"/>
          </a:p>
        </p:txBody>
      </p:sp>
      <p:sp>
        <p:nvSpPr>
          <p:cNvPr id="173" name="Google Shape;17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4" name="Google Shape;17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76" y="2715768"/>
            <a:ext cx="3310128" cy="2386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0" name="Google Shape;18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5948" y="717675"/>
            <a:ext cx="7292099" cy="442582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8"/>
          <p:cNvSpPr txBox="1"/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Wet Season</a:t>
            </a:r>
            <a:endParaRPr/>
          </a:p>
        </p:txBody>
      </p:sp>
      <p:sp>
        <p:nvSpPr>
          <p:cNvPr id="182" name="Google Shape;182;p28"/>
          <p:cNvSpPr txBox="1"/>
          <p:nvPr/>
        </p:nvSpPr>
        <p:spPr>
          <a:xfrm>
            <a:off x="8564100" y="1425175"/>
            <a:ext cx="3612000" cy="12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4.5</a:t>
            </a:r>
            <a:endParaRPr/>
          </a:p>
        </p:txBody>
      </p:sp>
      <p:pic>
        <p:nvPicPr>
          <p:cNvPr id="183" name="Google Shape;183;p28"/>
          <p:cNvPicPr preferRelativeResize="0"/>
          <p:nvPr/>
        </p:nvPicPr>
        <p:blipFill rotWithShape="1">
          <a:blip r:embed="rId4">
            <a:alphaModFix/>
          </a:blip>
          <a:srcRect b="0" l="504" r="495" t="0"/>
          <a:stretch/>
        </p:blipFill>
        <p:spPr>
          <a:xfrm>
            <a:off x="4864600" y="4005075"/>
            <a:ext cx="3575825" cy="93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Ruaha Report Card</a:t>
            </a:r>
            <a:endParaRPr/>
          </a:p>
        </p:txBody>
      </p:sp>
      <p:sp>
        <p:nvSpPr>
          <p:cNvPr id="189" name="Google Shape;18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0" name="Google Shape;19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6225" y="3270075"/>
            <a:ext cx="1051560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8813" y="3339410"/>
            <a:ext cx="786384" cy="78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038" y="2451013"/>
            <a:ext cx="1051325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7338" y="2582448"/>
            <a:ext cx="788700" cy="7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5925" y="3716638"/>
            <a:ext cx="1051560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8513" y="4109725"/>
            <a:ext cx="786384" cy="26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06213" y="1684413"/>
            <a:ext cx="1051560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38825" y="1750713"/>
            <a:ext cx="786384" cy="78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5925" y="1185375"/>
            <a:ext cx="1051560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8513" y="1308125"/>
            <a:ext cx="786384" cy="80604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9"/>
          <p:cNvSpPr txBox="1"/>
          <p:nvPr/>
        </p:nvSpPr>
        <p:spPr>
          <a:xfrm>
            <a:off x="948075" y="1878475"/>
            <a:ext cx="786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Population</a:t>
            </a:r>
            <a:endParaRPr sz="900"/>
          </a:p>
        </p:txBody>
      </p:sp>
      <p:sp>
        <p:nvSpPr>
          <p:cNvPr id="201" name="Google Shape;201;p29"/>
          <p:cNvSpPr txBox="1"/>
          <p:nvPr/>
        </p:nvSpPr>
        <p:spPr>
          <a:xfrm>
            <a:off x="1292425" y="3127475"/>
            <a:ext cx="39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Fire</a:t>
            </a:r>
            <a:endParaRPr sz="900"/>
          </a:p>
        </p:txBody>
      </p:sp>
      <p:sp>
        <p:nvSpPr>
          <p:cNvPr id="202" name="Google Shape;202;p29"/>
          <p:cNvSpPr txBox="1"/>
          <p:nvPr/>
        </p:nvSpPr>
        <p:spPr>
          <a:xfrm>
            <a:off x="748525" y="4376475"/>
            <a:ext cx="933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Surface Water</a:t>
            </a:r>
            <a:endParaRPr sz="900"/>
          </a:p>
        </p:txBody>
      </p:sp>
      <p:sp>
        <p:nvSpPr>
          <p:cNvPr id="203" name="Google Shape;203;p29"/>
          <p:cNvSpPr txBox="1"/>
          <p:nvPr/>
        </p:nvSpPr>
        <p:spPr>
          <a:xfrm>
            <a:off x="6056375" y="2410200"/>
            <a:ext cx="786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Vegetation</a:t>
            </a:r>
            <a:endParaRPr sz="900"/>
          </a:p>
        </p:txBody>
      </p:sp>
      <p:sp>
        <p:nvSpPr>
          <p:cNvPr id="204" name="Google Shape;204;p29"/>
          <p:cNvSpPr txBox="1"/>
          <p:nvPr/>
        </p:nvSpPr>
        <p:spPr>
          <a:xfrm>
            <a:off x="5956175" y="3963150"/>
            <a:ext cx="886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Precipitation</a:t>
            </a:r>
            <a:endParaRPr sz="900"/>
          </a:p>
        </p:txBody>
      </p:sp>
      <p:sp>
        <p:nvSpPr>
          <p:cNvPr id="205" name="Google Shape;205;p29"/>
          <p:cNvSpPr/>
          <p:nvPr/>
        </p:nvSpPr>
        <p:spPr>
          <a:xfrm>
            <a:off x="2760850" y="1382200"/>
            <a:ext cx="573000" cy="657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9"/>
          <p:cNvSpPr txBox="1"/>
          <p:nvPr/>
        </p:nvSpPr>
        <p:spPr>
          <a:xfrm>
            <a:off x="1734374" y="1487950"/>
            <a:ext cx="1251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+68.34%</a:t>
            </a:r>
            <a:endParaRPr sz="1700"/>
          </a:p>
        </p:txBody>
      </p:sp>
      <p:sp>
        <p:nvSpPr>
          <p:cNvPr id="207" name="Google Shape;207;p29"/>
          <p:cNvSpPr txBox="1"/>
          <p:nvPr/>
        </p:nvSpPr>
        <p:spPr>
          <a:xfrm>
            <a:off x="1734375" y="2753600"/>
            <a:ext cx="1051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+15.87%</a:t>
            </a:r>
            <a:endParaRPr baseline="30000" sz="1700"/>
          </a:p>
        </p:txBody>
      </p:sp>
      <p:sp>
        <p:nvSpPr>
          <p:cNvPr id="208" name="Google Shape;208;p29"/>
          <p:cNvSpPr/>
          <p:nvPr/>
        </p:nvSpPr>
        <p:spPr>
          <a:xfrm>
            <a:off x="2760850" y="2647850"/>
            <a:ext cx="573000" cy="657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9"/>
          <p:cNvSpPr txBox="1"/>
          <p:nvPr/>
        </p:nvSpPr>
        <p:spPr>
          <a:xfrm>
            <a:off x="6842675" y="1987000"/>
            <a:ext cx="1118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+</a:t>
            </a:r>
            <a:r>
              <a:rPr lang="en" sz="1700">
                <a:solidFill>
                  <a:schemeClr val="dk1"/>
                </a:solidFill>
              </a:rPr>
              <a:t>16.59%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10" name="Google Shape;210;p29"/>
          <p:cNvSpPr/>
          <p:nvPr/>
        </p:nvSpPr>
        <p:spPr>
          <a:xfrm>
            <a:off x="7876400" y="1881250"/>
            <a:ext cx="573000" cy="657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9"/>
          <p:cNvSpPr txBox="1"/>
          <p:nvPr/>
        </p:nvSpPr>
        <p:spPr>
          <a:xfrm>
            <a:off x="1734373" y="4047525"/>
            <a:ext cx="1558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+0.21%</a:t>
            </a:r>
            <a:endParaRPr sz="1700"/>
          </a:p>
        </p:txBody>
      </p:sp>
      <p:sp>
        <p:nvSpPr>
          <p:cNvPr id="212" name="Google Shape;212;p29"/>
          <p:cNvSpPr/>
          <p:nvPr/>
        </p:nvSpPr>
        <p:spPr>
          <a:xfrm>
            <a:off x="2760850" y="3913500"/>
            <a:ext cx="573000" cy="657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9"/>
          <p:cNvSpPr txBox="1"/>
          <p:nvPr/>
        </p:nvSpPr>
        <p:spPr>
          <a:xfrm>
            <a:off x="6842663" y="3572650"/>
            <a:ext cx="1118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+20.97%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14" name="Google Shape;214;p29"/>
          <p:cNvSpPr/>
          <p:nvPr/>
        </p:nvSpPr>
        <p:spPr>
          <a:xfrm>
            <a:off x="7876388" y="3466900"/>
            <a:ext cx="573000" cy="657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Katavi </a:t>
            </a:r>
            <a:r>
              <a:rPr lang="en"/>
              <a:t>Report Card</a:t>
            </a:r>
            <a:endParaRPr/>
          </a:p>
        </p:txBody>
      </p:sp>
      <p:sp>
        <p:nvSpPr>
          <p:cNvPr id="220" name="Google Shape;220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1" name="Google Shape;22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6225" y="3270075"/>
            <a:ext cx="1051560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8813" y="3339410"/>
            <a:ext cx="786384" cy="78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038" y="2451013"/>
            <a:ext cx="1051325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7338" y="2582448"/>
            <a:ext cx="788700" cy="7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5925" y="3716638"/>
            <a:ext cx="1051560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8513" y="4109725"/>
            <a:ext cx="786384" cy="26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06213" y="1684413"/>
            <a:ext cx="1051560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38825" y="1750713"/>
            <a:ext cx="786384" cy="78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5925" y="1185375"/>
            <a:ext cx="1051560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8513" y="1308125"/>
            <a:ext cx="786384" cy="806044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0"/>
          <p:cNvSpPr txBox="1"/>
          <p:nvPr/>
        </p:nvSpPr>
        <p:spPr>
          <a:xfrm>
            <a:off x="948075" y="1878475"/>
            <a:ext cx="786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Population</a:t>
            </a:r>
            <a:endParaRPr sz="900"/>
          </a:p>
        </p:txBody>
      </p:sp>
      <p:sp>
        <p:nvSpPr>
          <p:cNvPr id="232" name="Google Shape;232;p30"/>
          <p:cNvSpPr txBox="1"/>
          <p:nvPr/>
        </p:nvSpPr>
        <p:spPr>
          <a:xfrm>
            <a:off x="1292425" y="3127475"/>
            <a:ext cx="39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Fire</a:t>
            </a:r>
            <a:endParaRPr sz="900"/>
          </a:p>
        </p:txBody>
      </p:sp>
      <p:sp>
        <p:nvSpPr>
          <p:cNvPr id="233" name="Google Shape;233;p30"/>
          <p:cNvSpPr txBox="1"/>
          <p:nvPr/>
        </p:nvSpPr>
        <p:spPr>
          <a:xfrm>
            <a:off x="748525" y="4376475"/>
            <a:ext cx="933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Surface Water</a:t>
            </a:r>
            <a:endParaRPr sz="900"/>
          </a:p>
        </p:txBody>
      </p:sp>
      <p:sp>
        <p:nvSpPr>
          <p:cNvPr id="234" name="Google Shape;234;p30"/>
          <p:cNvSpPr txBox="1"/>
          <p:nvPr/>
        </p:nvSpPr>
        <p:spPr>
          <a:xfrm>
            <a:off x="6056375" y="2410200"/>
            <a:ext cx="786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Vegetation</a:t>
            </a:r>
            <a:endParaRPr sz="900"/>
          </a:p>
        </p:txBody>
      </p:sp>
      <p:sp>
        <p:nvSpPr>
          <p:cNvPr id="235" name="Google Shape;235;p30"/>
          <p:cNvSpPr txBox="1"/>
          <p:nvPr/>
        </p:nvSpPr>
        <p:spPr>
          <a:xfrm>
            <a:off x="5956175" y="3963150"/>
            <a:ext cx="886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Precipitation</a:t>
            </a:r>
            <a:endParaRPr sz="900"/>
          </a:p>
        </p:txBody>
      </p:sp>
      <p:sp>
        <p:nvSpPr>
          <p:cNvPr id="236" name="Google Shape;236;p30"/>
          <p:cNvSpPr txBox="1"/>
          <p:nvPr/>
        </p:nvSpPr>
        <p:spPr>
          <a:xfrm>
            <a:off x="1734380" y="1487950"/>
            <a:ext cx="1126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+90.08%</a:t>
            </a:r>
            <a:endParaRPr sz="1700"/>
          </a:p>
        </p:txBody>
      </p:sp>
      <p:sp>
        <p:nvSpPr>
          <p:cNvPr id="237" name="Google Shape;237;p30"/>
          <p:cNvSpPr/>
          <p:nvPr/>
        </p:nvSpPr>
        <p:spPr>
          <a:xfrm>
            <a:off x="2760850" y="1382200"/>
            <a:ext cx="573000" cy="657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0"/>
          <p:cNvSpPr txBox="1"/>
          <p:nvPr/>
        </p:nvSpPr>
        <p:spPr>
          <a:xfrm>
            <a:off x="1734375" y="2753600"/>
            <a:ext cx="1804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+14.8%</a:t>
            </a:r>
            <a:endParaRPr baseline="30000" sz="1700"/>
          </a:p>
        </p:txBody>
      </p:sp>
      <p:sp>
        <p:nvSpPr>
          <p:cNvPr id="239" name="Google Shape;239;p30"/>
          <p:cNvSpPr txBox="1"/>
          <p:nvPr/>
        </p:nvSpPr>
        <p:spPr>
          <a:xfrm>
            <a:off x="6842675" y="1987000"/>
            <a:ext cx="1192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+17.27%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40" name="Google Shape;240;p30"/>
          <p:cNvSpPr/>
          <p:nvPr/>
        </p:nvSpPr>
        <p:spPr>
          <a:xfrm>
            <a:off x="7876400" y="1881250"/>
            <a:ext cx="573000" cy="657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0"/>
          <p:cNvSpPr txBox="1"/>
          <p:nvPr/>
        </p:nvSpPr>
        <p:spPr>
          <a:xfrm>
            <a:off x="1734373" y="4047525"/>
            <a:ext cx="1558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+0.15%</a:t>
            </a:r>
            <a:endParaRPr sz="1700"/>
          </a:p>
        </p:txBody>
      </p:sp>
      <p:sp>
        <p:nvSpPr>
          <p:cNvPr id="242" name="Google Shape;242;p30"/>
          <p:cNvSpPr/>
          <p:nvPr/>
        </p:nvSpPr>
        <p:spPr>
          <a:xfrm>
            <a:off x="2760850" y="3913500"/>
            <a:ext cx="573000" cy="657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0"/>
          <p:cNvSpPr txBox="1"/>
          <p:nvPr/>
        </p:nvSpPr>
        <p:spPr>
          <a:xfrm>
            <a:off x="6842663" y="3572650"/>
            <a:ext cx="1118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+8.45</a:t>
            </a:r>
            <a:r>
              <a:rPr lang="en" sz="1700">
                <a:solidFill>
                  <a:schemeClr val="dk1"/>
                </a:solidFill>
              </a:rPr>
              <a:t>%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44" name="Google Shape;244;p30"/>
          <p:cNvSpPr/>
          <p:nvPr/>
        </p:nvSpPr>
        <p:spPr>
          <a:xfrm>
            <a:off x="7876388" y="3466900"/>
            <a:ext cx="573000" cy="657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0"/>
          <p:cNvSpPr/>
          <p:nvPr/>
        </p:nvSpPr>
        <p:spPr>
          <a:xfrm>
            <a:off x="2760850" y="2647850"/>
            <a:ext cx="573000" cy="657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Mixed Use </a:t>
            </a:r>
            <a:r>
              <a:rPr lang="en"/>
              <a:t>Report Card</a:t>
            </a:r>
            <a:endParaRPr/>
          </a:p>
        </p:txBody>
      </p:sp>
      <p:sp>
        <p:nvSpPr>
          <p:cNvPr id="251" name="Google Shape;25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2" name="Google Shape;25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6225" y="3270075"/>
            <a:ext cx="1051560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8813" y="3339410"/>
            <a:ext cx="786384" cy="78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038" y="2451013"/>
            <a:ext cx="1051325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7338" y="2582448"/>
            <a:ext cx="788700" cy="7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5925" y="3716638"/>
            <a:ext cx="1051560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8513" y="4109725"/>
            <a:ext cx="786384" cy="26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06213" y="1684413"/>
            <a:ext cx="1051560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38825" y="1750713"/>
            <a:ext cx="786384" cy="78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5925" y="1185375"/>
            <a:ext cx="1051560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8513" y="1308125"/>
            <a:ext cx="786384" cy="80604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1"/>
          <p:cNvSpPr txBox="1"/>
          <p:nvPr/>
        </p:nvSpPr>
        <p:spPr>
          <a:xfrm>
            <a:off x="948075" y="1878475"/>
            <a:ext cx="786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Population</a:t>
            </a:r>
            <a:endParaRPr sz="900"/>
          </a:p>
        </p:txBody>
      </p:sp>
      <p:sp>
        <p:nvSpPr>
          <p:cNvPr id="263" name="Google Shape;263;p31"/>
          <p:cNvSpPr txBox="1"/>
          <p:nvPr/>
        </p:nvSpPr>
        <p:spPr>
          <a:xfrm>
            <a:off x="1292425" y="3127475"/>
            <a:ext cx="39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Fire</a:t>
            </a:r>
            <a:endParaRPr sz="900"/>
          </a:p>
        </p:txBody>
      </p:sp>
      <p:sp>
        <p:nvSpPr>
          <p:cNvPr id="264" name="Google Shape;264;p31"/>
          <p:cNvSpPr txBox="1"/>
          <p:nvPr/>
        </p:nvSpPr>
        <p:spPr>
          <a:xfrm>
            <a:off x="748525" y="4376475"/>
            <a:ext cx="933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Surface Water</a:t>
            </a:r>
            <a:endParaRPr sz="900"/>
          </a:p>
        </p:txBody>
      </p:sp>
      <p:sp>
        <p:nvSpPr>
          <p:cNvPr id="265" name="Google Shape;265;p31"/>
          <p:cNvSpPr txBox="1"/>
          <p:nvPr/>
        </p:nvSpPr>
        <p:spPr>
          <a:xfrm>
            <a:off x="6056375" y="2410200"/>
            <a:ext cx="786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Vegetation</a:t>
            </a:r>
            <a:endParaRPr sz="900"/>
          </a:p>
        </p:txBody>
      </p:sp>
      <p:sp>
        <p:nvSpPr>
          <p:cNvPr id="266" name="Google Shape;266;p31"/>
          <p:cNvSpPr txBox="1"/>
          <p:nvPr/>
        </p:nvSpPr>
        <p:spPr>
          <a:xfrm>
            <a:off x="5956175" y="3963150"/>
            <a:ext cx="886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Precipitation</a:t>
            </a:r>
            <a:endParaRPr sz="900"/>
          </a:p>
        </p:txBody>
      </p:sp>
      <p:sp>
        <p:nvSpPr>
          <p:cNvPr id="267" name="Google Shape;267;p31"/>
          <p:cNvSpPr txBox="1"/>
          <p:nvPr/>
        </p:nvSpPr>
        <p:spPr>
          <a:xfrm>
            <a:off x="1734375" y="1487950"/>
            <a:ext cx="1089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+80.97%</a:t>
            </a:r>
            <a:endParaRPr sz="1700"/>
          </a:p>
        </p:txBody>
      </p:sp>
      <p:sp>
        <p:nvSpPr>
          <p:cNvPr id="268" name="Google Shape;268;p31"/>
          <p:cNvSpPr txBox="1"/>
          <p:nvPr/>
        </p:nvSpPr>
        <p:spPr>
          <a:xfrm>
            <a:off x="1734375" y="2753600"/>
            <a:ext cx="1089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-11.13%</a:t>
            </a:r>
            <a:endParaRPr baseline="30000" sz="1700"/>
          </a:p>
        </p:txBody>
      </p:sp>
      <p:sp>
        <p:nvSpPr>
          <p:cNvPr id="269" name="Google Shape;269;p31"/>
          <p:cNvSpPr/>
          <p:nvPr/>
        </p:nvSpPr>
        <p:spPr>
          <a:xfrm flipH="1" rot="10800000">
            <a:off x="2760850" y="2647850"/>
            <a:ext cx="573000" cy="657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1"/>
          <p:cNvSpPr txBox="1"/>
          <p:nvPr/>
        </p:nvSpPr>
        <p:spPr>
          <a:xfrm>
            <a:off x="6842675" y="1987000"/>
            <a:ext cx="1180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+15.40</a:t>
            </a:r>
            <a:r>
              <a:rPr lang="en" sz="1700">
                <a:solidFill>
                  <a:schemeClr val="dk1"/>
                </a:solidFill>
              </a:rPr>
              <a:t>%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71" name="Google Shape;271;p31"/>
          <p:cNvSpPr/>
          <p:nvPr/>
        </p:nvSpPr>
        <p:spPr>
          <a:xfrm>
            <a:off x="7876400" y="1881250"/>
            <a:ext cx="573000" cy="657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1"/>
          <p:cNvSpPr txBox="1"/>
          <p:nvPr/>
        </p:nvSpPr>
        <p:spPr>
          <a:xfrm>
            <a:off x="1734373" y="4047525"/>
            <a:ext cx="1558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-</a:t>
            </a:r>
            <a:r>
              <a:rPr lang="en" sz="1700"/>
              <a:t>0.78%</a:t>
            </a:r>
            <a:endParaRPr sz="1700"/>
          </a:p>
        </p:txBody>
      </p:sp>
      <p:sp>
        <p:nvSpPr>
          <p:cNvPr id="273" name="Google Shape;273;p31"/>
          <p:cNvSpPr/>
          <p:nvPr/>
        </p:nvSpPr>
        <p:spPr>
          <a:xfrm flipH="1" rot="10800000">
            <a:off x="2760850" y="3913500"/>
            <a:ext cx="573000" cy="657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1"/>
          <p:cNvSpPr txBox="1"/>
          <p:nvPr/>
        </p:nvSpPr>
        <p:spPr>
          <a:xfrm>
            <a:off x="6842663" y="3572650"/>
            <a:ext cx="1118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+15.86%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75" name="Google Shape;275;p31"/>
          <p:cNvSpPr/>
          <p:nvPr/>
        </p:nvSpPr>
        <p:spPr>
          <a:xfrm>
            <a:off x="7876388" y="3466900"/>
            <a:ext cx="573000" cy="657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1"/>
          <p:cNvSpPr/>
          <p:nvPr/>
        </p:nvSpPr>
        <p:spPr>
          <a:xfrm>
            <a:off x="2760850" y="1382200"/>
            <a:ext cx="573000" cy="657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Monitor trends in </a:t>
            </a:r>
            <a:r>
              <a:rPr lang="en">
                <a:solidFill>
                  <a:schemeClr val="dk1"/>
                </a:solidFill>
              </a:rPr>
              <a:t>fire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occurrences, vegetation, human population, precipitation, and surface water </a:t>
            </a:r>
            <a:r>
              <a:rPr lang="en">
                <a:solidFill>
                  <a:schemeClr val="dk1"/>
                </a:solidFill>
              </a:rPr>
              <a:t>over Ruaha and Katavi study area between the years 2000 and 2020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Based on previous trends, provide information on potential impacts of environmental change on wildlife habitat and migration corridors </a:t>
            </a:r>
            <a:r>
              <a:rPr lang="en">
                <a:solidFill>
                  <a:schemeClr val="dk1"/>
                </a:solidFill>
              </a:rPr>
              <a:t>within</a:t>
            </a:r>
            <a:r>
              <a:rPr lang="en">
                <a:solidFill>
                  <a:schemeClr val="dk1"/>
                </a:solidFill>
              </a:rPr>
              <a:t> study area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Rate Ruaha, Katavi, and non-national park areas within the study area based on recorded trends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Objectives</a:t>
            </a:r>
            <a:endParaRPr/>
          </a:p>
        </p:txBody>
      </p:sp>
      <p:sp>
        <p:nvSpPr>
          <p:cNvPr id="65" name="Google Shape;6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282" name="Google Shape;282;p32"/>
          <p:cNvSpPr txBox="1"/>
          <p:nvPr>
            <p:ph idx="1" type="body"/>
          </p:nvPr>
        </p:nvSpPr>
        <p:spPr>
          <a:xfrm>
            <a:off x="55975" y="1152475"/>
            <a:ext cx="374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Ruaha and Katavi National Parks are experiencing an increasing trend across all variables included in this study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Increases in population, fire, and vegetation are especially prominent in Katavi, meanwhile Ruaha is demonstrating a high increase in precipitation and surface water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The Mixed Use area is showing both increasing and decreasing trends across the landscape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Specifically, there is a notable decrease in fire and surface water</a:t>
            </a:r>
            <a:endParaRPr/>
          </a:p>
        </p:txBody>
      </p:sp>
      <p:sp>
        <p:nvSpPr>
          <p:cNvPr id="283" name="Google Shape;28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4" name="Google Shape;2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9975" y="72253"/>
            <a:ext cx="5221175" cy="499899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290" name="Google Shape;290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Many thanks to David Wilke </a:t>
            </a:r>
            <a:r>
              <a:rPr lang="en"/>
              <a:t>and</a:t>
            </a:r>
            <a:r>
              <a:rPr lang="en"/>
              <a:t> Danielle LaBruna of the Wildlife Conservation Society (WCS) for their collaboration on this project.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Additional thanks to John Rogan </a:t>
            </a:r>
            <a:r>
              <a:rPr lang="en"/>
              <a:t>and</a:t>
            </a:r>
            <a:r>
              <a:rPr lang="en"/>
              <a:t> Nicholas Geron of Clark University for their support and mentorship throughout this semester.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4"/>
          <p:cNvSpPr txBox="1"/>
          <p:nvPr>
            <p:ph type="title"/>
          </p:nvPr>
        </p:nvSpPr>
        <p:spPr>
          <a:xfrm>
            <a:off x="311700" y="234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100">
                <a:solidFill>
                  <a:schemeClr val="lt1"/>
                </a:solidFill>
              </a:rPr>
              <a:t>Thank you!</a:t>
            </a:r>
            <a:endParaRPr sz="61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100">
                <a:solidFill>
                  <a:schemeClr val="lt1"/>
                </a:solidFill>
              </a:rPr>
              <a:t>Any questions?</a:t>
            </a:r>
            <a:endParaRPr sz="6100">
              <a:solidFill>
                <a:schemeClr val="lt1"/>
              </a:solidFill>
            </a:endParaRPr>
          </a:p>
        </p:txBody>
      </p:sp>
      <p:sp>
        <p:nvSpPr>
          <p:cNvPr id="297" name="Google Shape;297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5790750" y="445025"/>
            <a:ext cx="3041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5498000" y="1152475"/>
            <a:ext cx="3334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Tanzania: 885,800 </a:t>
            </a:r>
            <a:r>
              <a:rPr lang="en"/>
              <a:t>km</a:t>
            </a:r>
            <a:r>
              <a:rPr baseline="30000" lang="en"/>
              <a:t>2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Study Area: ~119,214 km</a:t>
            </a:r>
            <a:r>
              <a:rPr baseline="30000" lang="en"/>
              <a:t>2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Ruaha Area: 20,264.4 km</a:t>
            </a:r>
            <a:r>
              <a:rPr baseline="30000" lang="en"/>
              <a:t>2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Katavi Area: 4,279.7 km</a:t>
            </a:r>
            <a:r>
              <a:rPr baseline="30000" lang="en"/>
              <a:t>2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Mixed Use Area: 94,669.9 km</a:t>
            </a:r>
            <a:r>
              <a:rPr baseline="30000" lang="en"/>
              <a:t>2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5371694" cy="514350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b="9690" l="0" r="0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Table </a:t>
            </a:r>
            <a:endParaRPr/>
          </a:p>
        </p:txBody>
      </p:sp>
      <p:sp>
        <p:nvSpPr>
          <p:cNvPr id="85" name="Google Shape;85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86" name="Google Shape;86;p17"/>
          <p:cNvGraphicFramePr/>
          <p:nvPr/>
        </p:nvGraphicFramePr>
        <p:xfrm>
          <a:off x="199625" y="1157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{3AA230A7-BD76-4143-822D-3B1CAC7A653B}</a:tableStyleId>
              </a:tblPr>
              <a:tblGrid>
                <a:gridCol w="944475"/>
                <a:gridCol w="778125"/>
                <a:gridCol w="1306775"/>
                <a:gridCol w="1449000"/>
                <a:gridCol w="4266375"/>
              </a:tblGrid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/>
                        <a:t>Variable</a:t>
                      </a:r>
                      <a:endParaRPr i="1" sz="1100"/>
                    </a:p>
                  </a:txBody>
                  <a:tcPr marT="63500" marB="63500" marR="63500" marL="6350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/>
                        <a:t>Type</a:t>
                      </a:r>
                      <a:endParaRPr i="1" sz="1100"/>
                    </a:p>
                  </a:txBody>
                  <a:tcPr marT="63500" marB="63500" marR="63500" marL="6350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/>
                        <a:t>Spatial </a:t>
                      </a:r>
                      <a:r>
                        <a:rPr i="1" lang="en" sz="1100"/>
                        <a:t>Resolution</a:t>
                      </a:r>
                      <a:endParaRPr i="1" sz="1100"/>
                    </a:p>
                  </a:txBody>
                  <a:tcPr marT="63500" marB="63500" marR="63500" marL="6350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/>
                        <a:t>Temporal Resolution</a:t>
                      </a:r>
                      <a:endParaRPr i="1" sz="1100"/>
                    </a:p>
                  </a:txBody>
                  <a:tcPr marT="63500" marB="63500" marR="63500" marL="6350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100"/>
                        <a:t>Source</a:t>
                      </a:r>
                      <a:endParaRPr i="1" sz="1100"/>
                    </a:p>
                  </a:txBody>
                  <a:tcPr marT="63500" marB="63500" marR="63500" marL="63500"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Agriculture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Raster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30 m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2009, 2014, 2019</a:t>
                      </a:r>
                      <a:endParaRPr sz="1100"/>
                    </a:p>
                  </a:txBody>
                  <a:tcPr marT="63500" marB="63500" marR="63500" marL="63500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Landsat 8 - </a:t>
                      </a:r>
                      <a:r>
                        <a:rPr lang="en" sz="1100" u="sng">
                          <a:solidFill>
                            <a:srgbClr val="1155CC"/>
                          </a:solidFill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https://www.usgs.gov/core-science-systems/nli/landsat/landsat-8?qt-science_support_page_related_con=0#qt-science_support_page_related_con</a:t>
                      </a:r>
                      <a:r>
                        <a:rPr lang="en" sz="1100">
                          <a:solidFill>
                            <a:srgbClr val="1155CC"/>
                          </a:solidFill>
                        </a:rPr>
                        <a:t> </a:t>
                      </a:r>
                      <a:endParaRPr sz="1100">
                        <a:solidFill>
                          <a:srgbClr val="1155CC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Fire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Shapefile/Raster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Point aggregated to 10 km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2001-2020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MODIS - </a:t>
                      </a:r>
                      <a:r>
                        <a:rPr lang="en" sz="1100" u="sng">
                          <a:solidFill>
                            <a:srgbClr val="1155CC"/>
                          </a:solidFill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https://firms.modaps.eosdis.nasa.gov/active_fire/#firms-shapefile</a:t>
                      </a:r>
                      <a:endParaRPr sz="1100"/>
                    </a:p>
                  </a:txBody>
                  <a:tcPr marT="63500" marB="63500" marR="63500" marL="63500"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Population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Raster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 km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2000 - 2020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WorldPop - 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sng">
                          <a:solidFill>
                            <a:srgbClr val="1155CC"/>
                          </a:solidFill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https://www.worldpop.org/geodata/listing?id=75</a:t>
                      </a:r>
                      <a:endParaRPr sz="1100">
                        <a:solidFill>
                          <a:srgbClr val="1155CC"/>
                        </a:solidFill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Precipitation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Raster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2.5 minutes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2000-2018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WorldClim - 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sng">
                          <a:solidFill>
                            <a:srgbClr val="1155CC"/>
                          </a:solidFill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https://www.worldclim.org/data/monthlywth.html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Surface Water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Raster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10</a:t>
                      </a:r>
                      <a:r>
                        <a:rPr lang="en" sz="1050">
                          <a:solidFill>
                            <a:srgbClr val="4D5156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°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1984 - 2019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Global Surface Water Explorer - 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sng">
                          <a:solidFill>
                            <a:srgbClr val="1155CC"/>
                          </a:solidFill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https://global-surface-water.appspot.com/</a:t>
                      </a:r>
                      <a:r>
                        <a:rPr lang="en" sz="1100"/>
                        <a:t> 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Vegetation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Raster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250 m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2000 - 2020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MODIS - </a:t>
                      </a:r>
                      <a:r>
                        <a:rPr lang="en" sz="1100" u="sng">
                          <a:solidFill>
                            <a:srgbClr val="1155CC"/>
                          </a:solidFill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https://modis.gsfc.nasa.gov/data/dataprod/mod13.php</a:t>
                      </a:r>
                      <a:r>
                        <a:rPr lang="en" sz="1100"/>
                        <a:t> 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9" y="182875"/>
            <a:ext cx="4299976" cy="411728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657963" y="4282325"/>
            <a:ext cx="3349800" cy="8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Fire Occurrences</a:t>
            </a:r>
            <a:endParaRPr/>
          </a:p>
        </p:txBody>
      </p:sp>
      <p:sp>
        <p:nvSpPr>
          <p:cNvPr id="94" name="Google Shape;9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880" y="182880"/>
            <a:ext cx="4299965" cy="411480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5047075" y="4282325"/>
            <a:ext cx="3349800" cy="8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Population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" y="169880"/>
            <a:ext cx="4299965" cy="412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82880"/>
            <a:ext cx="4299965" cy="411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657963" y="4297675"/>
            <a:ext cx="3349800" cy="8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Precipitation</a:t>
            </a:r>
            <a:endParaRPr/>
          </a:p>
        </p:txBody>
      </p:sp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5047088" y="4297675"/>
            <a:ext cx="3349800" cy="86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Vegetation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</p:txBody>
      </p:sp>
      <p:sp>
        <p:nvSpPr>
          <p:cNvPr id="112" name="Google Shape;11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02650"/>
            <a:ext cx="8520600" cy="4738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Results</a:t>
            </a:r>
            <a:endParaRPr sz="4800"/>
          </a:p>
        </p:txBody>
      </p:sp>
      <p:sp>
        <p:nvSpPr>
          <p:cNvPr id="119" name="Google Shape;11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